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1" autoAdjust="0"/>
    <p:restoredTop sz="94660"/>
  </p:normalViewPr>
  <p:slideViewPr>
    <p:cSldViewPr snapToGrid="0">
      <p:cViewPr varScale="1">
        <p:scale>
          <a:sx n="72" d="100"/>
          <a:sy n="72" d="100"/>
        </p:scale>
        <p:origin x="4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6ABDA-2711-48D7-A705-AA131AF26B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430D6D-8F0B-4C99-9030-CB4B82F3B6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F0BA18-1960-425D-99C7-B1A2EA0F4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9D79A-7FA0-4CC0-87AD-1621BE23CDF9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94D6BB-4822-41E1-9040-36FA38BCD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6A3A7E-6ED6-43EC-B20E-C3347B5C8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BF3B2-5E98-4FDF-9224-2689A95EF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163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55968-8EA4-453D-967D-51F167020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508970-CDE6-4A7B-A359-98D95A1423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EDE96D-CE90-4303-8243-3533C0893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9D79A-7FA0-4CC0-87AD-1621BE23CDF9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A31C54-C3CE-40BC-BEB3-A01B53753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0FBBBF-3450-49A9-AC62-F097660BD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BF3B2-5E98-4FDF-9224-2689A95EF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320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2E633E-DC92-4FCA-B65C-5243974157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059A86-E630-43CB-AD2F-55E2199489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140015-D5D5-46FF-8B53-E992E98D2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9D79A-7FA0-4CC0-87AD-1621BE23CDF9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504FBA-588F-4387-B001-DDCA4991B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60B436-A7C8-4C30-8D75-57AAA7708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BF3B2-5E98-4FDF-9224-2689A95EF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87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32E79-7BC3-45EB-BDC6-DBD6249F0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72EA02-ECB4-4F68-9C2F-77B900F32F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3BA452-0045-4B36-A27E-1E893D8B5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9D79A-7FA0-4CC0-87AD-1621BE23CDF9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79A079-0EA1-4C3D-8C7F-17D461A86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9F487A-0B11-4310-BCCE-AE628F18E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BF3B2-5E98-4FDF-9224-2689A95EF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323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885F6-5434-4AC1-9384-2032B29E4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2A8A67-9CCF-477E-8A95-D435524ABB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78C461-6659-45B1-A04C-54AA1D10C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9D79A-7FA0-4CC0-87AD-1621BE23CDF9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ADC897-ABA8-4B0C-91A5-692FB98CF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9C2166-F81D-4839-B17D-3FB40F065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BF3B2-5E98-4FDF-9224-2689A95EF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031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C6EBF-9491-4422-B7FA-D16E65D47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654811-EA24-49BF-8FFA-F36B1A0BC8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EBC140-6F60-4BF3-9155-0DA3C72605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0D6E46-0F0D-4AEF-A9DA-D18CB7706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9D79A-7FA0-4CC0-87AD-1621BE23CDF9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A2E391-A22A-42DC-BA82-10FF4ED21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99EE76-FECD-42FA-92B5-D83EA2774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BF3B2-5E98-4FDF-9224-2689A95EF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961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83B86-68FE-4754-9A9F-AED09AF6C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ADB903-AC79-457C-85C1-7C25130201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2D3AED-5147-4B1E-9FB7-727FD582BD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9E72828-976F-4B8C-8A86-182F5B62C8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665BAC-50F6-40F8-BC88-679AFE29A5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B922EC-936D-41CD-A07B-FD861F717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9D79A-7FA0-4CC0-87AD-1621BE23CDF9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7D0FD8-C5DE-444E-B28E-22D85F839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24A7ADB-3616-4D99-87EC-F6CEEE6F6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BF3B2-5E98-4FDF-9224-2689A95EF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189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1C1C5-AE86-4689-8720-28B32900F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E898A6-6392-4AAE-8071-2C8C8B646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9D79A-7FA0-4CC0-87AD-1621BE23CDF9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603DA4-F4D7-4746-8B7E-074CD2233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D2A45D-BD56-403F-8D89-AB7E83C55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BF3B2-5E98-4FDF-9224-2689A95EF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514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D12E998-77CD-49B3-B478-205C82F02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9D79A-7FA0-4CC0-87AD-1621BE23CDF9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E05AC9-46DA-45DC-B2D6-EC48116B0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D11384-83F5-4546-B31F-280FF95E1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BF3B2-5E98-4FDF-9224-2689A95EF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781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5D9C3-97C8-43CF-9DFC-C5DF5C9927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A39AC6-2928-490C-A129-713E88FB4D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584DBE-58A6-41E9-B7CD-A001FAE524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B89948-A6FB-4B4C-9D1F-ED20A7E6B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9D79A-7FA0-4CC0-87AD-1621BE23CDF9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623E62-0DB1-4FBD-A322-D2313664D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B9DB3D-1648-4C1A-BDCF-FB1C6981B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BF3B2-5E98-4FDF-9224-2689A95EF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0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A16F0D-4A9A-41ED-BECB-6294C652B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C8641C-CD9C-474A-8384-2C3596BB8D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7CB741-434B-4CDD-8423-488F220920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87D09C-F395-4A09-9774-6F29B1C20E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9D79A-7FA0-4CC0-87AD-1621BE23CDF9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F272A0-E69C-4953-A075-1BE8174AC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227B40-107A-40BD-8205-13CD4FE98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BF3B2-5E98-4FDF-9224-2689A95EF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917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3A57FA-A07C-42D7-ADBE-08D72FAB8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049690-7886-415D-96AE-DC1CEFA0AB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42BAAC-A03F-4294-8F95-D968E1B7A4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89D79A-7FA0-4CC0-87AD-1621BE23CDF9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86331-AACC-4CB3-80E2-6B288FA6C2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F65BE6-44CB-466B-BC34-4CB968659C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9BF3B2-5E98-4FDF-9224-2689A95EF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179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3C47C2-33A2-44B2-BEAB-FEB679075C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3324"/>
            <a:ext cx="12192000" cy="6861324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 3">
            <a:extLst>
              <a:ext uri="{FF2B5EF4-FFF2-40B4-BE49-F238E27FC236}">
                <a16:creationId xmlns:a16="http://schemas.microsoft.com/office/drawing/2014/main" id="{AD182BA8-54AD-4D9F-8264-B0FA8BB47D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1246925" y="-479"/>
            <a:ext cx="9468701" cy="6858478"/>
          </a:xfrm>
          <a:custGeom>
            <a:avLst/>
            <a:gdLst>
              <a:gd name="connsiteX0" fmla="*/ 0 w 8078051"/>
              <a:gd name="connsiteY0" fmla="*/ 0 h 5829300"/>
              <a:gd name="connsiteX1" fmla="*/ 4453793 w 8078051"/>
              <a:gd name="connsiteY1" fmla="*/ 0 h 5829300"/>
              <a:gd name="connsiteX2" fmla="*/ 5363426 w 8078051"/>
              <a:gd name="connsiteY2" fmla="*/ 0 h 5829300"/>
              <a:gd name="connsiteX3" fmla="*/ 5368184 w 8078051"/>
              <a:gd name="connsiteY3" fmla="*/ 0 h 5829300"/>
              <a:gd name="connsiteX4" fmla="*/ 8078051 w 8078051"/>
              <a:gd name="connsiteY4" fmla="*/ 5829300 h 5829300"/>
              <a:gd name="connsiteX5" fmla="*/ 1743926 w 8078051"/>
              <a:gd name="connsiteY5" fmla="*/ 5829300 h 5829300"/>
              <a:gd name="connsiteX6" fmla="*/ 1744148 w 8078051"/>
              <a:gd name="connsiteY6" fmla="*/ 5828822 h 5829300"/>
              <a:gd name="connsiteX7" fmla="*/ 0 w 8078051"/>
              <a:gd name="connsiteY7" fmla="*/ 5828822 h 582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078051" h="5829300">
                <a:moveTo>
                  <a:pt x="0" y="0"/>
                </a:moveTo>
                <a:lnTo>
                  <a:pt x="4453793" y="0"/>
                </a:lnTo>
                <a:lnTo>
                  <a:pt x="5363426" y="0"/>
                </a:lnTo>
                <a:lnTo>
                  <a:pt x="5368184" y="0"/>
                </a:lnTo>
                <a:lnTo>
                  <a:pt x="8078051" y="5829300"/>
                </a:lnTo>
                <a:lnTo>
                  <a:pt x="1743926" y="5829300"/>
                </a:lnTo>
                <a:lnTo>
                  <a:pt x="1744148" y="5828822"/>
                </a:lnTo>
                <a:lnTo>
                  <a:pt x="0" y="5828822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 16">
            <a:extLst>
              <a:ext uri="{FF2B5EF4-FFF2-40B4-BE49-F238E27FC236}">
                <a16:creationId xmlns:a16="http://schemas.microsoft.com/office/drawing/2014/main" id="{4ED83379-0499-45E1-AB78-6AA230F964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-1" y="-479"/>
            <a:ext cx="9324977" cy="6858479"/>
          </a:xfrm>
          <a:custGeom>
            <a:avLst/>
            <a:gdLst>
              <a:gd name="connsiteX0" fmla="*/ 1246925 w 9324977"/>
              <a:gd name="connsiteY0" fmla="*/ 0 h 6858479"/>
              <a:gd name="connsiteX1" fmla="*/ 5076797 w 9324977"/>
              <a:gd name="connsiteY1" fmla="*/ 0 h 6858479"/>
              <a:gd name="connsiteX2" fmla="*/ 6143025 w 9324977"/>
              <a:gd name="connsiteY2" fmla="*/ 0 h 6858479"/>
              <a:gd name="connsiteX3" fmla="*/ 6148602 w 9324977"/>
              <a:gd name="connsiteY3" fmla="*/ 0 h 6858479"/>
              <a:gd name="connsiteX4" fmla="*/ 9324977 w 9324977"/>
              <a:gd name="connsiteY4" fmla="*/ 6858478 h 6858479"/>
              <a:gd name="connsiteX5" fmla="*/ 3359025 w 9324977"/>
              <a:gd name="connsiteY5" fmla="*/ 6858478 h 6858479"/>
              <a:gd name="connsiteX6" fmla="*/ 3359025 w 9324977"/>
              <a:gd name="connsiteY6" fmla="*/ 6858479 h 6858479"/>
              <a:gd name="connsiteX7" fmla="*/ 0 w 9324977"/>
              <a:gd name="connsiteY7" fmla="*/ 6858479 h 6858479"/>
              <a:gd name="connsiteX8" fmla="*/ 0 w 9324977"/>
              <a:gd name="connsiteY8" fmla="*/ 479 h 6858479"/>
              <a:gd name="connsiteX9" fmla="*/ 1246925 w 9324977"/>
              <a:gd name="connsiteY9" fmla="*/ 479 h 6858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324977" h="6858479">
                <a:moveTo>
                  <a:pt x="1246925" y="0"/>
                </a:moveTo>
                <a:lnTo>
                  <a:pt x="5076797" y="0"/>
                </a:lnTo>
                <a:lnTo>
                  <a:pt x="6143025" y="0"/>
                </a:lnTo>
                <a:lnTo>
                  <a:pt x="6148602" y="0"/>
                </a:lnTo>
                <a:lnTo>
                  <a:pt x="9324977" y="6858478"/>
                </a:lnTo>
                <a:lnTo>
                  <a:pt x="3359025" y="6858478"/>
                </a:lnTo>
                <a:lnTo>
                  <a:pt x="3359025" y="6858479"/>
                </a:lnTo>
                <a:lnTo>
                  <a:pt x="0" y="6858479"/>
                </a:lnTo>
                <a:lnTo>
                  <a:pt x="0" y="479"/>
                </a:lnTo>
                <a:lnTo>
                  <a:pt x="1246925" y="479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DE5085-A368-48D2-B9BA-367A5AE61F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6902" y="2198193"/>
            <a:ext cx="10278195" cy="2611967"/>
          </a:xfrm>
        </p:spPr>
        <p:txBody>
          <a:bodyPr anchor="b">
            <a:normAutofit fontScale="90000"/>
          </a:bodyPr>
          <a:lstStyle/>
          <a:p>
            <a:pPr algn="l"/>
            <a:r>
              <a:rPr lang="en-US" sz="7200" dirty="0"/>
              <a:t>Leasing: </a:t>
            </a:r>
            <a:br>
              <a:rPr lang="en-US" sz="7200" dirty="0"/>
            </a:br>
            <a:r>
              <a:rPr lang="en-US" sz="7200" dirty="0"/>
              <a:t>What </a:t>
            </a:r>
            <a:r>
              <a:rPr lang="en-US" sz="7200" b="1" i="1" dirty="0"/>
              <a:t>appears</a:t>
            </a:r>
            <a:r>
              <a:rPr lang="en-US" sz="7200" dirty="0"/>
              <a:t> to be a cheaper alternative to an expensive car purchase </a:t>
            </a:r>
          </a:p>
        </p:txBody>
      </p:sp>
    </p:spTree>
    <p:extLst>
      <p:ext uri="{BB962C8B-B14F-4D97-AF65-F5344CB8AC3E}">
        <p14:creationId xmlns:p14="http://schemas.microsoft.com/office/powerpoint/2010/main" val="14311845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6456D-ABE4-4B36-A7D4-B0FB9060C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084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What is a Car Lease?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8F628B-6773-4825-8EDA-13E4DA57A5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0712" y="903685"/>
            <a:ext cx="10515600" cy="4351338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A Lease is a contract for you to rent a brand-new vehicle for a specified term: 24, 36, 39 months, etc.</a:t>
            </a:r>
          </a:p>
          <a:p>
            <a:r>
              <a:rPr lang="en-US" sz="3600" dirty="0">
                <a:solidFill>
                  <a:schemeClr val="bg1"/>
                </a:solidFill>
              </a:rPr>
              <a:t>Instead of purchasing the car, you will be paying the dealer monthly rent payments that cover the  depreciation amount plus interest and fees</a:t>
            </a:r>
          </a:p>
          <a:p>
            <a:r>
              <a:rPr lang="en-US" sz="3600" dirty="0">
                <a:solidFill>
                  <a:schemeClr val="bg1"/>
                </a:solidFill>
              </a:rPr>
              <a:t>Leasing accounts for 26% of new-car transactions nationwide and </a:t>
            </a:r>
            <a:r>
              <a:rPr lang="en-US" sz="4400" b="1" dirty="0">
                <a:solidFill>
                  <a:schemeClr val="bg1"/>
                </a:solidFill>
              </a:rPr>
              <a:t>60%</a:t>
            </a:r>
            <a:r>
              <a:rPr lang="en-US" sz="3600" dirty="0">
                <a:solidFill>
                  <a:schemeClr val="bg1"/>
                </a:solidFill>
              </a:rPr>
              <a:t> of transactions on Long Island!!!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D3CF285-3AE6-44B1-AF33-AC02D1E28A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8104" y="4658766"/>
            <a:ext cx="4395453" cy="2050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9141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6456D-ABE4-4B36-A7D4-B0FB9060C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Benefits of a Car Lease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8F628B-6773-4825-8EDA-13E4DA57A5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600" dirty="0">
                <a:solidFill>
                  <a:schemeClr val="bg1"/>
                </a:solidFill>
              </a:rPr>
              <a:t>Usually you will have a much lower monthly payment </a:t>
            </a:r>
          </a:p>
          <a:p>
            <a:pPr lvl="1"/>
            <a:r>
              <a:rPr lang="en-US" sz="3600" dirty="0">
                <a:solidFill>
                  <a:schemeClr val="bg1"/>
                </a:solidFill>
              </a:rPr>
              <a:t>This allows you to drive a much more expensive car than you could afford to purchase.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>
                <a:solidFill>
                  <a:schemeClr val="bg1"/>
                </a:solidFill>
              </a:rPr>
              <a:t>You get a brand new car every 2-4 years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>
                <a:solidFill>
                  <a:schemeClr val="bg1"/>
                </a:solidFill>
              </a:rPr>
              <a:t>You will </a:t>
            </a:r>
            <a:r>
              <a:rPr lang="en-US" sz="3600" u="sng" dirty="0">
                <a:solidFill>
                  <a:schemeClr val="bg1"/>
                </a:solidFill>
              </a:rPr>
              <a:t>probably</a:t>
            </a:r>
            <a:r>
              <a:rPr lang="en-US" sz="3600" dirty="0">
                <a:solidFill>
                  <a:schemeClr val="bg1"/>
                </a:solidFill>
              </a:rPr>
              <a:t> have to pay for basic maintenance like tires/oil changes, but any severe issues are not your problem </a:t>
            </a:r>
          </a:p>
        </p:txBody>
      </p:sp>
    </p:spTree>
    <p:extLst>
      <p:ext uri="{BB962C8B-B14F-4D97-AF65-F5344CB8AC3E}">
        <p14:creationId xmlns:p14="http://schemas.microsoft.com/office/powerpoint/2010/main" val="1623273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6456D-ABE4-4B36-A7D4-B0FB9060C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3127" y="-128517"/>
            <a:ext cx="10328031" cy="854512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Disadvantages of a Car Lease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8F628B-6773-4825-8EDA-13E4DA57A5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486" y="541205"/>
            <a:ext cx="11945202" cy="4839482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000" dirty="0">
                <a:solidFill>
                  <a:schemeClr val="bg1"/>
                </a:solidFill>
              </a:rPr>
              <a:t>Leasing is absolutely more expensive over the long run than buying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dirty="0">
                <a:solidFill>
                  <a:schemeClr val="bg1"/>
                </a:solidFill>
              </a:rPr>
              <a:t>There are several fees that occur in a car lease that don’t exist in a purchase. </a:t>
            </a:r>
          </a:p>
          <a:p>
            <a:pPr lvl="2"/>
            <a:r>
              <a:rPr lang="en-US" sz="3000" dirty="0">
                <a:solidFill>
                  <a:schemeClr val="bg1"/>
                </a:solidFill>
              </a:rPr>
              <a:t>Acquisition fee</a:t>
            </a:r>
          </a:p>
          <a:p>
            <a:pPr lvl="2"/>
            <a:r>
              <a:rPr lang="en-US" sz="3000" dirty="0">
                <a:solidFill>
                  <a:schemeClr val="bg1"/>
                </a:solidFill>
              </a:rPr>
              <a:t>Disposition fee</a:t>
            </a:r>
          </a:p>
          <a:p>
            <a:pPr lvl="2"/>
            <a:r>
              <a:rPr lang="en-US" sz="3000" dirty="0">
                <a:solidFill>
                  <a:schemeClr val="bg1"/>
                </a:solidFill>
              </a:rPr>
              <a:t>Money Factor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dirty="0">
                <a:solidFill>
                  <a:schemeClr val="bg1"/>
                </a:solidFill>
              </a:rPr>
              <a:t>You are paying the dealer for the car’s depreciation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dirty="0">
                <a:solidFill>
                  <a:schemeClr val="bg1"/>
                </a:solidFill>
              </a:rPr>
              <a:t>You will also be paying the sales tax on that depreciation amount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dirty="0">
                <a:solidFill>
                  <a:schemeClr val="bg1"/>
                </a:solidFill>
              </a:rPr>
              <a:t>There will likely be a mileage limit per year (fees if you go over)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dirty="0">
                <a:solidFill>
                  <a:schemeClr val="bg1"/>
                </a:solidFill>
              </a:rPr>
              <a:t>Pay additional fees above any “normal” wear and tear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dirty="0">
                <a:solidFill>
                  <a:schemeClr val="bg1"/>
                </a:solidFill>
              </a:rPr>
              <a:t>Insurance is more costly (gap insurance)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dirty="0">
                <a:solidFill>
                  <a:schemeClr val="bg1"/>
                </a:solidFill>
              </a:rPr>
              <a:t>At the end of the lease period, you have to give the car back (no equity) </a:t>
            </a:r>
          </a:p>
        </p:txBody>
      </p:sp>
    </p:spTree>
    <p:extLst>
      <p:ext uri="{BB962C8B-B14F-4D97-AF65-F5344CB8AC3E}">
        <p14:creationId xmlns:p14="http://schemas.microsoft.com/office/powerpoint/2010/main" val="198339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8E2C39AD-F0B2-42E4-B5A7-A42E53D0BC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2436" y="4373386"/>
            <a:ext cx="4389771" cy="236703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FD6456D-ABE4-4B36-A7D4-B0FB9060C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2643"/>
            <a:ext cx="10328031" cy="854512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Disadvantages of a Car Lease (Continued)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8F628B-6773-4825-8EDA-13E4DA57A5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486" y="802462"/>
            <a:ext cx="11945202" cy="483948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>
                <a:solidFill>
                  <a:schemeClr val="bg1"/>
                </a:solidFill>
              </a:rPr>
              <a:t>9</a:t>
            </a:r>
            <a:r>
              <a:rPr lang="en-US" sz="3200">
                <a:solidFill>
                  <a:schemeClr val="bg1"/>
                </a:solidFill>
              </a:rPr>
              <a:t>. </a:t>
            </a:r>
            <a:r>
              <a:rPr lang="en-US" sz="3200" dirty="0">
                <a:solidFill>
                  <a:schemeClr val="bg1"/>
                </a:solidFill>
              </a:rPr>
              <a:t>And the worst possible disadvantage of a lease….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bg1"/>
                </a:solidFill>
              </a:rPr>
              <a:t>You are not allowed to modify your vehicle </a:t>
            </a:r>
            <a:r>
              <a:rPr lang="en-US" sz="3200" dirty="0">
                <a:solidFill>
                  <a:schemeClr val="bg1"/>
                </a:solidFill>
                <a:sym typeface="Wingdings" panose="05000000000000000000" pitchFamily="2" charset="2"/>
              </a:rPr>
              <a:t> </a:t>
            </a:r>
          </a:p>
          <a:p>
            <a:pPr marL="0" indent="0">
              <a:buNone/>
            </a:pPr>
            <a:endParaRPr lang="en-US" sz="3200" dirty="0">
              <a:solidFill>
                <a:schemeClr val="bg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72BD67B-ADE9-41D0-A4C1-C5FDDA51AC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312" y="2035186"/>
            <a:ext cx="4606191" cy="253872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D4CC7FE-EF65-4866-8E7A-F9828C6183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45209" y="1870915"/>
            <a:ext cx="5032623" cy="2621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9615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6456D-ABE4-4B36-A7D4-B0FB9060C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2642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Why Do Car Dealers Like Leases?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8F628B-6773-4825-8EDA-13E4DA57A5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797" y="1180532"/>
            <a:ext cx="10726003" cy="4839482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chemeClr val="bg1"/>
                </a:solidFill>
              </a:rPr>
              <a:t>Leasing is more profitable to a dealer</a:t>
            </a:r>
          </a:p>
          <a:p>
            <a:pPr lvl="1"/>
            <a:r>
              <a:rPr lang="en-US" sz="2800" dirty="0">
                <a:solidFill>
                  <a:schemeClr val="bg1"/>
                </a:solidFill>
              </a:rPr>
              <a:t>They basically get to sell the car twice!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chemeClr val="bg1"/>
                </a:solidFill>
              </a:rPr>
              <a:t>All those extra fees are money in the bank for the dealer!</a:t>
            </a:r>
          </a:p>
          <a:p>
            <a:pPr lvl="1"/>
            <a:r>
              <a:rPr lang="en-US" sz="2800" dirty="0">
                <a:solidFill>
                  <a:schemeClr val="bg1"/>
                </a:solidFill>
              </a:rPr>
              <a:t>Acquisition fee: </a:t>
            </a:r>
            <a:r>
              <a:rPr lang="en-US" sz="2800" dirty="0" err="1">
                <a:solidFill>
                  <a:schemeClr val="bg1"/>
                </a:solidFill>
              </a:rPr>
              <a:t>Ummm</a:t>
            </a:r>
            <a:r>
              <a:rPr lang="en-US" sz="2800" dirty="0">
                <a:solidFill>
                  <a:schemeClr val="bg1"/>
                </a:solidFill>
              </a:rPr>
              <a:t> the car is already there! </a:t>
            </a:r>
          </a:p>
          <a:p>
            <a:pPr lvl="1"/>
            <a:r>
              <a:rPr lang="en-US" sz="2800" dirty="0">
                <a:solidFill>
                  <a:schemeClr val="bg1"/>
                </a:solidFill>
              </a:rPr>
              <a:t>Disposition fee: They will charge you to give the car back! </a:t>
            </a:r>
          </a:p>
          <a:p>
            <a:pPr lvl="1"/>
            <a:r>
              <a:rPr lang="en-US" sz="2800" dirty="0">
                <a:solidFill>
                  <a:schemeClr val="bg1"/>
                </a:solidFill>
              </a:rPr>
              <a:t>Money factor: You are paying for all of the car’s depreciation and then some! </a:t>
            </a:r>
          </a:p>
          <a:p>
            <a:pPr lvl="1"/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721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372</Words>
  <Application>Microsoft Office PowerPoint</Application>
  <PresentationFormat>Widescreen</PresentationFormat>
  <Paragraphs>32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 Theme</vt:lpstr>
      <vt:lpstr>Leasing:  What appears to be a cheaper alternative to an expensive car purchase </vt:lpstr>
      <vt:lpstr>What is a Car Lease? </vt:lpstr>
      <vt:lpstr>Benefits of a Car Lease </vt:lpstr>
      <vt:lpstr>Disadvantages of a Car Lease </vt:lpstr>
      <vt:lpstr>Disadvantages of a Car Lease (Continued) </vt:lpstr>
      <vt:lpstr>Why Do Car Dealers Like Leases?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Leasing: An alternative to an expensive car purchase</dc:title>
  <dc:creator>Izzo, Tim</dc:creator>
  <cp:lastModifiedBy>Izzo, Tim</cp:lastModifiedBy>
  <cp:revision>11</cp:revision>
  <dcterms:created xsi:type="dcterms:W3CDTF">2021-02-02T12:52:09Z</dcterms:created>
  <dcterms:modified xsi:type="dcterms:W3CDTF">2024-02-27T14:12:25Z</dcterms:modified>
</cp:coreProperties>
</file>